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557" r:id="rId2"/>
    <p:sldId id="593" r:id="rId3"/>
    <p:sldId id="610" r:id="rId4"/>
    <p:sldId id="594" r:id="rId5"/>
    <p:sldId id="595" r:id="rId6"/>
    <p:sldId id="596" r:id="rId7"/>
    <p:sldId id="609" r:id="rId8"/>
    <p:sldId id="598" r:id="rId9"/>
    <p:sldId id="597" r:id="rId10"/>
    <p:sldId id="599" r:id="rId11"/>
    <p:sldId id="600" r:id="rId12"/>
    <p:sldId id="592" r:id="rId13"/>
    <p:sldId id="604" r:id="rId14"/>
    <p:sldId id="608" r:id="rId15"/>
    <p:sldId id="602" r:id="rId16"/>
    <p:sldId id="603" r:id="rId17"/>
    <p:sldId id="605" r:id="rId18"/>
    <p:sldId id="606" r:id="rId19"/>
    <p:sldId id="607" r:id="rId20"/>
    <p:sldId id="601" r:id="rId21"/>
    <p:sldId id="590" r:id="rId22"/>
    <p:sldId id="573" r:id="rId23"/>
    <p:sldId id="585" r:id="rId24"/>
    <p:sldId id="583" r:id="rId25"/>
    <p:sldId id="582" r:id="rId26"/>
    <p:sldId id="584" r:id="rId27"/>
    <p:sldId id="560" r:id="rId28"/>
    <p:sldId id="572" r:id="rId29"/>
    <p:sldId id="564" r:id="rId30"/>
    <p:sldId id="567" r:id="rId31"/>
    <p:sldId id="566" r:id="rId32"/>
    <p:sldId id="569" r:id="rId33"/>
    <p:sldId id="568" r:id="rId34"/>
    <p:sldId id="589" r:id="rId35"/>
    <p:sldId id="580" r:id="rId36"/>
    <p:sldId id="576" r:id="rId37"/>
    <p:sldId id="579" r:id="rId38"/>
    <p:sldId id="577" r:id="rId39"/>
    <p:sldId id="578" r:id="rId40"/>
    <p:sldId id="581" r:id="rId41"/>
    <p:sldId id="586" r:id="rId42"/>
    <p:sldId id="575" r:id="rId43"/>
    <p:sldId id="587" r:id="rId44"/>
    <p:sldId id="570" r:id="rId45"/>
    <p:sldId id="565" r:id="rId46"/>
    <p:sldId id="574" r:id="rId47"/>
    <p:sldId id="571" r:id="rId48"/>
    <p:sldId id="588" r:id="rId49"/>
    <p:sldId id="558" r:id="rId50"/>
    <p:sldId id="482" r:id="rId51"/>
    <p:sldId id="551" r:id="rId52"/>
    <p:sldId id="504" r:id="rId53"/>
    <p:sldId id="487" r:id="rId54"/>
    <p:sldId id="486" r:id="rId55"/>
    <p:sldId id="493" r:id="rId56"/>
    <p:sldId id="492" r:id="rId57"/>
    <p:sldId id="552" r:id="rId58"/>
    <p:sldId id="494" r:id="rId59"/>
    <p:sldId id="497" r:id="rId60"/>
    <p:sldId id="496" r:id="rId61"/>
    <p:sldId id="488" r:id="rId62"/>
    <p:sldId id="498" r:id="rId63"/>
    <p:sldId id="499" r:id="rId64"/>
    <p:sldId id="500" r:id="rId65"/>
    <p:sldId id="490" r:id="rId66"/>
    <p:sldId id="503" r:id="rId67"/>
    <p:sldId id="483" r:id="rId68"/>
    <p:sldId id="506" r:id="rId69"/>
    <p:sldId id="484" r:id="rId70"/>
    <p:sldId id="555" r:id="rId71"/>
    <p:sldId id="491" r:id="rId72"/>
    <p:sldId id="485" r:id="rId73"/>
    <p:sldId id="507" r:id="rId74"/>
    <p:sldId id="510" r:id="rId75"/>
    <p:sldId id="511" r:id="rId76"/>
    <p:sldId id="556" r:id="rId77"/>
    <p:sldId id="512" r:id="rId78"/>
    <p:sldId id="513" r:id="rId79"/>
    <p:sldId id="516" r:id="rId80"/>
    <p:sldId id="517" r:id="rId81"/>
    <p:sldId id="518" r:id="rId82"/>
    <p:sldId id="524" r:id="rId83"/>
    <p:sldId id="525" r:id="rId84"/>
    <p:sldId id="529" r:id="rId85"/>
    <p:sldId id="535" r:id="rId86"/>
    <p:sldId id="519" r:id="rId87"/>
    <p:sldId id="521" r:id="rId88"/>
    <p:sldId id="527" r:id="rId89"/>
    <p:sldId id="526" r:id="rId90"/>
    <p:sldId id="520" r:id="rId91"/>
    <p:sldId id="532" r:id="rId92"/>
    <p:sldId id="522" r:id="rId93"/>
    <p:sldId id="528" r:id="rId94"/>
    <p:sldId id="541" r:id="rId95"/>
    <p:sldId id="530" r:id="rId96"/>
    <p:sldId id="531" r:id="rId97"/>
    <p:sldId id="523" r:id="rId98"/>
    <p:sldId id="533" r:id="rId99"/>
    <p:sldId id="534" r:id="rId100"/>
    <p:sldId id="536" r:id="rId101"/>
    <p:sldId id="537" r:id="rId102"/>
    <p:sldId id="538" r:id="rId103"/>
    <p:sldId id="539" r:id="rId104"/>
    <p:sldId id="540" r:id="rId105"/>
    <p:sldId id="542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01" r:id="rId114"/>
    <p:sldId id="502" r:id="rId115"/>
    <p:sldId id="553" r:id="rId116"/>
    <p:sldId id="554" r:id="rId117"/>
    <p:sldId id="508" r:id="rId1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9 (04/11/2020)" id="{F1B1DCC2-59F7-47FB-B72F-030298CE1019}">
          <p14:sldIdLst>
            <p14:sldId id="557"/>
            <p14:sldId id="593"/>
            <p14:sldId id="610"/>
            <p14:sldId id="594"/>
            <p14:sldId id="595"/>
            <p14:sldId id="596"/>
            <p14:sldId id="609"/>
            <p14:sldId id="598"/>
            <p14:sldId id="597"/>
            <p14:sldId id="599"/>
            <p14:sldId id="600"/>
            <p14:sldId id="592"/>
            <p14:sldId id="604"/>
            <p14:sldId id="608"/>
            <p14:sldId id="602"/>
            <p14:sldId id="603"/>
            <p14:sldId id="605"/>
            <p14:sldId id="606"/>
            <p14:sldId id="607"/>
            <p14:sldId id="601"/>
          </p14:sldIdLst>
        </p14:section>
        <p14:section name="Sprint 8 (22/09/2020)" id="{A434FFF9-F97E-45F9-8DBA-9CB2385B77A9}">
          <p14:sldIdLst>
            <p14:sldId id="590"/>
            <p14:sldId id="573"/>
            <p14:sldId id="585"/>
            <p14:sldId id="583"/>
            <p14:sldId id="582"/>
            <p14:sldId id="584"/>
            <p14:sldId id="560"/>
            <p14:sldId id="572"/>
            <p14:sldId id="564"/>
            <p14:sldId id="567"/>
            <p14:sldId id="566"/>
            <p14:sldId id="569"/>
            <p14:sldId id="568"/>
            <p14:sldId id="589"/>
            <p14:sldId id="580"/>
            <p14:sldId id="576"/>
            <p14:sldId id="579"/>
            <p14:sldId id="577"/>
            <p14:sldId id="578"/>
            <p14:sldId id="581"/>
            <p14:sldId id="586"/>
            <p14:sldId id="575"/>
            <p14:sldId id="587"/>
            <p14:sldId id="570"/>
            <p14:sldId id="565"/>
            <p14:sldId id="574"/>
            <p14:sldId id="571"/>
            <p14:sldId id="588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commentAuthors" Target="commentAuthors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B7429CC7-317D-4482-B58F-C41AABE8CC99}"/>
    <pc:docChg chg="undo redo custSel modSld">
      <pc:chgData name="Davor Josipovic" userId="c5beaa7c1ac2955a" providerId="LiveId" clId="{B7429CC7-317D-4482-B58F-C41AABE8CC99}" dt="2020-09-22T09:47:37.553" v="545" actId="20577"/>
      <pc:docMkLst>
        <pc:docMk/>
      </pc:docMkLst>
      <pc:sldChg chg="modSp mod modNotesTx">
        <pc:chgData name="Davor Josipovic" userId="c5beaa7c1ac2955a" providerId="LiveId" clId="{B7429CC7-317D-4482-B58F-C41AABE8CC99}" dt="2020-09-22T07:49:41.314" v="527" actId="20577"/>
        <pc:sldMkLst>
          <pc:docMk/>
          <pc:sldMk cId="1487701175" sldId="576"/>
        </pc:sldMkLst>
        <pc:spChg chg="mod">
          <ac:chgData name="Davor Josipovic" userId="c5beaa7c1ac2955a" providerId="LiveId" clId="{B7429CC7-317D-4482-B58F-C41AABE8CC99}" dt="2020-09-22T07:49:41.314" v="527" actId="20577"/>
          <ac:spMkLst>
            <pc:docMk/>
            <pc:sldMk cId="1487701175" sldId="576"/>
            <ac:spMk id="3" creationId="{37A014F5-FA4B-42A4-A7EE-BEF0D300DB12}"/>
          </ac:spMkLst>
        </pc:spChg>
      </pc:sldChg>
      <pc:sldChg chg="modSp">
        <pc:chgData name="Davor Josipovic" userId="c5beaa7c1ac2955a" providerId="LiveId" clId="{B7429CC7-317D-4482-B58F-C41AABE8CC99}" dt="2020-09-22T09:12:37.737" v="541" actId="20578"/>
        <pc:sldMkLst>
          <pc:docMk/>
          <pc:sldMk cId="2707780329" sldId="581"/>
        </pc:sldMkLst>
        <pc:spChg chg="mod">
          <ac:chgData name="Davor Josipovic" userId="c5beaa7c1ac2955a" providerId="LiveId" clId="{B7429CC7-317D-4482-B58F-C41AABE8CC99}" dt="2020-09-22T09:12:37.737" v="541" actId="20578"/>
          <ac:spMkLst>
            <pc:docMk/>
            <pc:sldMk cId="2707780329" sldId="581"/>
            <ac:spMk id="3" creationId="{41117EEE-752B-4034-A4F6-A932CB070F73}"/>
          </ac:spMkLst>
        </pc:spChg>
      </pc:sldChg>
      <pc:sldChg chg="modSp">
        <pc:chgData name="Davor Josipovic" userId="c5beaa7c1ac2955a" providerId="LiveId" clId="{B7429CC7-317D-4482-B58F-C41AABE8CC99}" dt="2020-09-22T07:17:20.468" v="0"/>
        <pc:sldMkLst>
          <pc:docMk/>
          <pc:sldMk cId="2022588270" sldId="583"/>
        </pc:sldMkLst>
        <pc:picChg chg="mod">
          <ac:chgData name="Davor Josipovic" userId="c5beaa7c1ac2955a" providerId="LiveId" clId="{B7429CC7-317D-4482-B58F-C41AABE8CC99}" dt="2020-09-22T07:17:20.468" v="0"/>
          <ac:picMkLst>
            <pc:docMk/>
            <pc:sldMk cId="2022588270" sldId="583"/>
            <ac:picMk id="6" creationId="{33558A92-707B-4E17-B29D-769532D765C2}"/>
          </ac:picMkLst>
        </pc:picChg>
      </pc:sldChg>
      <pc:sldChg chg="modSp mod">
        <pc:chgData name="Davor Josipovic" userId="c5beaa7c1ac2955a" providerId="LiveId" clId="{B7429CC7-317D-4482-B58F-C41AABE8CC99}" dt="2020-09-22T09:47:37.553" v="545" actId="20577"/>
        <pc:sldMkLst>
          <pc:docMk/>
          <pc:sldMk cId="1130132827" sldId="587"/>
        </pc:sldMkLst>
        <pc:spChg chg="mod">
          <ac:chgData name="Davor Josipovic" userId="c5beaa7c1ac2955a" providerId="LiveId" clId="{B7429CC7-317D-4482-B58F-C41AABE8CC99}" dt="2020-09-22T09:47:37.553" v="545" actId="20577"/>
          <ac:spMkLst>
            <pc:docMk/>
            <pc:sldMk cId="1130132827" sldId="587"/>
            <ac:spMk id="3" creationId="{2B5F585F-70A5-4E40-B143-45025766B257}"/>
          </ac:spMkLst>
        </pc:spChg>
      </pc:sldChg>
      <pc:sldChg chg="modSp mod">
        <pc:chgData name="Davor Josipovic" userId="c5beaa7c1ac2955a" providerId="LiveId" clId="{B7429CC7-317D-4482-B58F-C41AABE8CC99}" dt="2020-09-22T07:42:08.049" v="17" actId="20577"/>
        <pc:sldMkLst>
          <pc:docMk/>
          <pc:sldMk cId="768134722" sldId="589"/>
        </pc:sldMkLst>
        <pc:spChg chg="mod">
          <ac:chgData name="Davor Josipovic" userId="c5beaa7c1ac2955a" providerId="LiveId" clId="{B7429CC7-317D-4482-B58F-C41AABE8CC99}" dt="2020-09-22T07:42:08.049" v="17" actId="20577"/>
          <ac:spMkLst>
            <pc:docMk/>
            <pc:sldMk cId="768134722" sldId="589"/>
            <ac:spMk id="3" creationId="{977F311D-B63D-47CB-8611-E83AEC7915AF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08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33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08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37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6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52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ABF main purpose is to explain the differences in pressure in function of the altitude: where you place the “0-point” seems less important (although there is a slight impact since the 0-point temperature will have an impact on the laps rate.)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8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7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75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254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0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22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6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noise and AR(1) models are for raw barometer timeseries.</a:t>
            </a:r>
          </a:p>
          <a:p>
            <a:r>
              <a:rPr lang="en-US" dirty="0" err="1"/>
              <a:t>X_bar</a:t>
            </a:r>
            <a:r>
              <a:rPr lang="en-US" dirty="0"/>
              <a:t> = X – mu </a:t>
            </a:r>
          </a:p>
          <a:p>
            <a:r>
              <a:rPr lang="en-US" dirty="0"/>
              <a:t>For white noise model: sigma2 goes from 106 for 65% best barometers down to 90 for Mathias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AR(1) model: sigma2 goes from 21 for all data, up to 31 for Mathias selection – yes, larger here! (Don’t know why but </a:t>
            </a:r>
            <a:r>
              <a:rPr lang="en-US"/>
              <a:t>seems this </a:t>
            </a:r>
            <a:r>
              <a:rPr lang="en-US" dirty="0"/>
              <a:t>selection correlates less with </a:t>
            </a:r>
            <a:r>
              <a:rPr lang="en-US"/>
              <a:t>previous values?)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3/11/2020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OV-Vlaanderen/groundwater-logger-validation/issues/64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7" Type="http://schemas.openxmlformats.org/officeDocument/2006/relationships/image" Target="../media/image7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5" Type="http://schemas.openxmlformats.org/officeDocument/2006/relationships/image" Target="../media/image105.png"/><Relationship Id="rId4" Type="http://schemas.openxmlformats.org/officeDocument/2006/relationships/image" Target="../media/image70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10.png"/><Relationship Id="rId4" Type="http://schemas.openxmlformats.org/officeDocument/2006/relationships/image" Target="../media/image2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DOV-Vlaanderen/groundwater-logger-validation/issues/54#issuecomment-603500893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DOV-Vlaanderen/groundwater-logger-validation/issues/57#issuecomment-6948287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4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 detection: first version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27A8E-477E-4469-951E-248A18236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4"/>
              </a:rPr>
              <a:t>Best ARIMA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Key findings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Air pressure is not a random walk process.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Best fit is AR(1) process, and all other more complex ARIMA models have relatively little extra explanatory power.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smaller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1 (i.e. random walk)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larger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0 (i.e. uncorrelated points)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. Since we are mainly interested in 12h intervals,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can be seen as fixed.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is reduced,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much less inter-correlated, improving significance calculation.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blipFill>
                <a:blip r:embed="rId6"/>
                <a:stretch>
                  <a:fillRect l="-333" t="-291" r="-833" b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4951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Fixed AR(1) = 0,9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=0,85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4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C0A2678-A4A8-4A04-BA5C-4536ED7DBBF0}"/>
              </a:ext>
            </a:extLst>
          </p:cNvPr>
          <p:cNvSpPr txBox="1"/>
          <p:nvPr/>
        </p:nvSpPr>
        <p:spPr>
          <a:xfrm>
            <a:off x="8228575" y="1939925"/>
            <a:ext cx="3658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analysis of all air pressure series, it seems that the optimal AR(1) component is somewhere between 0,85 and 0,9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Fixing AR(1) is like a-priori knowledge.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Reduces the risk of over/under-fitting in case of dirty data.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6A6F1DB-9D10-4B72-BBC4-12B31846ED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423963A-76E8-4C5A-A666-84B8F4DF854E}"/>
              </a:ext>
            </a:extLst>
          </p:cNvPr>
          <p:cNvSpPr/>
          <p:nvPr/>
        </p:nvSpPr>
        <p:spPr>
          <a:xfrm>
            <a:off x="7412673" y="77254"/>
            <a:ext cx="1255675" cy="371219"/>
          </a:xfrm>
          <a:prstGeom prst="cloudCallout">
            <a:avLst>
              <a:gd name="adj1" fmla="val 27411"/>
              <a:gd name="adj2" fmla="val 64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A-priori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189070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reference data (analysis 19)</a:t>
            </a:r>
            <a:br>
              <a:rPr lang="en-US" dirty="0"/>
            </a:b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(x)</a:t>
            </a:r>
            <a:r>
              <a:rPr lang="en-US" sz="1800" dirty="0"/>
              <a:t> vs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(x, reference)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White noise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891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100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10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 3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~1,7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AR(1)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 l="-1882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25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5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2,2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6"/>
                <a:stretch>
                  <a:fillRect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/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Due to strong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the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timeseries variance is much lower, which makes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detect_drift</a:t>
                </a:r>
                <a:r>
                  <a:rPr lang="en-US" sz="1400" dirty="0">
                    <a:latin typeface="Consolas" panose="020B0609020204030204" pitchFamily="49" charset="0"/>
                  </a:rPr>
                  <a:t>(x, reference)</a:t>
                </a:r>
                <a:r>
                  <a:rPr lang="en-US" sz="1400" dirty="0"/>
                  <a:t> function much more sensitive to </a:t>
                </a:r>
                <a:r>
                  <a:rPr lang="en-US" sz="1400" dirty="0" err="1"/>
                  <a:t>e.g</a:t>
                </a:r>
                <a:r>
                  <a:rPr lang="en-US" sz="1400" dirty="0"/>
                  <a:t> drifts. </a:t>
                </a:r>
              </a:p>
            </p:txBody>
          </p:sp>
        </mc:Choice>
        <mc:Fallback xmlns="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18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6B7C-5716-41E4-948B-83BDA5C0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significance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nl-BE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d>
                      <m:dPr>
                        <m:ctrlP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nl-BE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  <m:d>
                          <m:dPr>
                            <m:ctrlP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BE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−1≥</m:t>
                            </m:r>
                            <m:sSub>
                              <m:sSubPr>
                                <m:ctrlP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nl-BE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nl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r>
                  <a:rPr lang="en-US" dirty="0"/>
                  <a:t>Optimization: not convex…</a:t>
                </a:r>
              </a:p>
              <a:p>
                <a:endParaRPr lang="en-US" dirty="0"/>
              </a:p>
              <a:p>
                <a:r>
                  <a:rPr lang="en-US" dirty="0"/>
                  <a:t>Likelihood Ratio Test*</a:t>
                </a:r>
                <a:endParaRPr lang="en-US" baseline="30000" dirty="0"/>
              </a:p>
              <a:p>
                <a:pPr lvl="1"/>
                <a:r>
                  <a:rPr lang="en-US" dirty="0"/>
                  <a:t>To make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gaussian, observations containing residual outliers are removed with </a:t>
                </a:r>
                <a:r>
                  <a:rPr lang="en-US" dirty="0" err="1">
                    <a:latin typeface="Consolas" panose="020B0609020204030204" pitchFamily="49" charset="0"/>
                  </a:rPr>
                  <a:t>detect_outliers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Due to AR(1) nature: some outliers may remain…</a:t>
                </a:r>
              </a:p>
              <a:p>
                <a:pPr lvl="1"/>
                <a:r>
                  <a:rPr lang="en-US" dirty="0"/>
                  <a:t>Difference in degrees of freedom is </a:t>
                </a:r>
                <a:r>
                  <a:rPr lang="en-US" i="0" dirty="0">
                    <a:latin typeface="+mj-lt"/>
                  </a:rPr>
                  <a:t>2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From simulation tests, it seems that for LR test, the true** difference in degrees of freedom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observations. Since our data is between 1000 and 10000 observations, it seems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2,8</m:t>
                    </m:r>
                  </m:oMath>
                </a14:m>
                <a:r>
                  <a:rPr lang="en-US" dirty="0"/>
                  <a:t> is a good estimate.</a:t>
                </a:r>
              </a:p>
              <a:p>
                <a:endParaRPr lang="en-US" dirty="0"/>
              </a:p>
              <a:p>
                <a:r>
                  <a:rPr lang="en-US" dirty="0"/>
                  <a:t>Bayesian approach would be most flexible but would also require more work.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FC0E0-9D02-4422-8721-C284B3778C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2" t="-2521" r="-174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5C743B-0F5D-485A-85E8-F27515445B52}"/>
              </a:ext>
            </a:extLst>
          </p:cNvPr>
          <p:cNvSpPr txBox="1"/>
          <p:nvPr/>
        </p:nvSpPr>
        <p:spPr>
          <a:xfrm>
            <a:off x="0" y="64928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[*] Wilks, S.S., </a:t>
            </a:r>
            <a:r>
              <a:rPr lang="en-US" i="1" dirty="0"/>
              <a:t>The Large-Sample Distribution of the Likelihood Ratio for Testing Composite Hypotheses</a:t>
            </a:r>
            <a:r>
              <a:rPr lang="en-US" dirty="0"/>
              <a:t>, 1938</a:t>
            </a:r>
          </a:p>
        </p:txBody>
      </p:sp>
    </p:spTree>
    <p:extLst>
      <p:ext uri="{BB962C8B-B14F-4D97-AF65-F5344CB8AC3E}">
        <p14:creationId xmlns:p14="http://schemas.microsoft.com/office/powerpoint/2010/main" val="174334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detect_drifts</a:t>
            </a:r>
            <a:r>
              <a:rPr lang="en-US" dirty="0"/>
              <a:t>(x, ref = KNMI)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v01</a:t>
            </a:r>
          </a:p>
        </p:txBody>
      </p:sp>
    </p:spTree>
    <p:extLst>
      <p:ext uri="{BB962C8B-B14F-4D97-AF65-F5344CB8AC3E}">
        <p14:creationId xmlns:p14="http://schemas.microsoft.com/office/powerpoint/2010/main" val="178582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6686B2B-F524-48B5-9D05-1109E543A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5780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</a:t>
            </a:r>
            <a:r>
              <a:rPr lang="en-US" dirty="0"/>
              <a:t>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r>
              <a:rPr lang="en-US" sz="1800" dirty="0"/>
              <a:t>: AR(1) = 0,90 (left) vs AR(1) = 0,85 (right)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D799ACF-5544-4EC5-913A-5A4D5BBB7D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7647"/>
            <a:ext cx="10515600" cy="31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38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188C25-06E3-401C-8E32-C22A9B329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00" y="0"/>
            <a:ext cx="12193200" cy="6872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F21CB-EF41-4651-8D79-E5C86B1A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or seasonality?</a:t>
            </a:r>
          </a:p>
        </p:txBody>
      </p:sp>
    </p:spTree>
    <p:extLst>
      <p:ext uri="{BB962C8B-B14F-4D97-AF65-F5344CB8AC3E}">
        <p14:creationId xmlns:p14="http://schemas.microsoft.com/office/powerpoint/2010/main" val="82064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AEE52-5A28-47B2-9E10-53E7A1375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72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01466-3574-4665-AE7F-1DA0605E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detection</a:t>
            </a:r>
          </a:p>
        </p:txBody>
      </p:sp>
    </p:spTree>
    <p:extLst>
      <p:ext uri="{BB962C8B-B14F-4D97-AF65-F5344CB8AC3E}">
        <p14:creationId xmlns:p14="http://schemas.microsoft.com/office/powerpoint/2010/main" val="317679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9EF457-B11D-495A-B4C1-A7877E8D5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998DB-2F79-4CC0-8627-0393A4D6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 orange cases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99CA42E-362C-40E3-8F0D-B433B009E52E}"/>
              </a:ext>
            </a:extLst>
          </p:cNvPr>
          <p:cNvSpPr/>
          <p:nvPr/>
        </p:nvSpPr>
        <p:spPr>
          <a:xfrm>
            <a:off x="6730498" y="3763674"/>
            <a:ext cx="3213602" cy="1577253"/>
          </a:xfrm>
          <a:prstGeom prst="cloudCallout">
            <a:avLst>
              <a:gd name="adj1" fmla="val -53949"/>
              <a:gd name="adj2" fmla="val 50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Since orange starts at p-value &lt; 1/100:</a:t>
            </a:r>
            <a:br>
              <a:rPr lang="en-US" sz="1400" dirty="0"/>
            </a:br>
            <a:r>
              <a:rPr lang="en-US" sz="1400" dirty="0"/>
              <a:t> 1 out of 100 on average will be wrong…</a:t>
            </a:r>
          </a:p>
        </p:txBody>
      </p:sp>
    </p:spTree>
    <p:extLst>
      <p:ext uri="{BB962C8B-B14F-4D97-AF65-F5344CB8AC3E}">
        <p14:creationId xmlns:p14="http://schemas.microsoft.com/office/powerpoint/2010/main" val="209359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Seasonality analysis</a:t>
            </a:r>
          </a:p>
          <a:p>
            <a:r>
              <a:rPr lang="en-US" dirty="0"/>
              <a:t>Air pressure sampling intervals</a:t>
            </a:r>
          </a:p>
          <a:p>
            <a:r>
              <a:rPr lang="en-US" dirty="0"/>
              <a:t>Air pressure models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Best ARIMA</a:t>
            </a:r>
          </a:p>
          <a:p>
            <a:pPr lvl="1"/>
            <a:r>
              <a:rPr lang="en-US" dirty="0"/>
              <a:t>Fixed AR(1)</a:t>
            </a:r>
          </a:p>
          <a:p>
            <a:pPr lvl="1"/>
            <a:r>
              <a:rPr lang="en-US" dirty="0"/>
              <a:t>Importance of reference data</a:t>
            </a:r>
          </a:p>
          <a:p>
            <a:pPr lvl="1"/>
            <a:r>
              <a:rPr lang="en-US" dirty="0"/>
              <a:t>Drift significance calculation</a:t>
            </a:r>
          </a:p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v01 based on fixed AR(1) model</a:t>
            </a:r>
            <a:endParaRPr lang="en-US" dirty="0"/>
          </a:p>
          <a:p>
            <a:r>
              <a:rPr lang="en-US" dirty="0"/>
              <a:t>Next step proposals</a:t>
            </a:r>
          </a:p>
        </p:txBody>
      </p:sp>
    </p:spTree>
    <p:extLst>
      <p:ext uri="{BB962C8B-B14F-4D97-AF65-F5344CB8AC3E}">
        <p14:creationId xmlns:p14="http://schemas.microsoft.com/office/powerpoint/2010/main" val="1449043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to do if reference series is not long enough or doesn't start soon enough.</a:t>
            </a:r>
          </a:p>
          <a:p>
            <a:pPr lvl="1"/>
            <a:r>
              <a:rPr lang="en-US" dirty="0"/>
              <a:t>Warning or </a:t>
            </a:r>
            <a:r>
              <a:rPr lang="en-US"/>
              <a:t>Error?</a:t>
            </a:r>
            <a:endParaRPr lang="en-US" dirty="0"/>
          </a:p>
          <a:p>
            <a:r>
              <a:rPr lang="en-US" dirty="0"/>
              <a:t>Multiple references: </a:t>
            </a:r>
          </a:p>
          <a:p>
            <a:pPr lvl="1"/>
            <a:r>
              <a:rPr lang="en-US" dirty="0"/>
              <a:t>Allow 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(reference)</a:t>
            </a:r>
            <a:r>
              <a:rPr lang="en-US" dirty="0"/>
              <a:t> argument to accept multiple series? </a:t>
            </a:r>
          </a:p>
          <a:p>
            <a:pPr lvl="1"/>
            <a:r>
              <a:rPr lang="en-US" dirty="0"/>
              <a:t>Allow 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to fetch KMI/KNMI data? </a:t>
            </a:r>
          </a:p>
          <a:p>
            <a:r>
              <a:rPr lang="en-US" dirty="0"/>
              <a:t>Regression tests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Some refactoring</a:t>
            </a:r>
          </a:p>
          <a:p>
            <a:r>
              <a:rPr lang="en-US" dirty="0"/>
              <a:t>Presentation for use (Jo etc.)</a:t>
            </a:r>
          </a:p>
        </p:txBody>
      </p:sp>
    </p:spTree>
    <p:extLst>
      <p:ext uri="{BB962C8B-B14F-4D97-AF65-F5344CB8AC3E}">
        <p14:creationId xmlns:p14="http://schemas.microsoft.com/office/powerpoint/2010/main" val="336075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257272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the same results as before, and only fix that what needs to be fixed.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65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C249-28D1-426E-940E-D903ED30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timeseries?</a:t>
            </a:r>
            <a:br>
              <a:rPr lang="en-US" dirty="0"/>
            </a:br>
            <a:r>
              <a:rPr lang="en-US" sz="1800" dirty="0">
                <a:hlinkClick r:id="rId2"/>
              </a:rPr>
              <a:t>Cf. WMO-No. 8: Guide to Instruments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311D-B63D-47CB-8611-E83AEC79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“Most instruments measure temperature to compensate its effect.”</a:t>
            </a:r>
          </a:p>
          <a:p>
            <a:endParaRPr lang="en-US" dirty="0"/>
          </a:p>
          <a:p>
            <a:r>
              <a:rPr lang="en-US" dirty="0"/>
              <a:t>Electronic barometers (Ch 3.2, p119)</a:t>
            </a:r>
          </a:p>
          <a:p>
            <a:pPr lvl="1"/>
            <a:r>
              <a:rPr lang="en-US" dirty="0"/>
              <a:t>Capacitive sensors: diaphragm changing the capacitor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r>
              <a:rPr lang="en-US" dirty="0"/>
              <a:t>Piezoresistive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can be made temperature independent and immune to hysteresis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Cylindrical resonator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temperature dependent</a:t>
            </a:r>
          </a:p>
          <a:p>
            <a:pPr lvl="1"/>
            <a:r>
              <a:rPr lang="en-US" dirty="0"/>
              <a:t>Aneroid (= “without fluid”) displacement: vs hydrostatic gauges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“In order to maintain the acceptable performance of a barometer, the </a:t>
            </a:r>
            <a:r>
              <a:rPr lang="en-US" u="sng" dirty="0">
                <a:sym typeface="Wingdings" panose="05000000000000000000" pitchFamily="2" charset="2"/>
              </a:rPr>
              <a:t>calibration corrections applied to the readings must be checked at relatively frequent intervals</a:t>
            </a:r>
            <a:r>
              <a:rPr lang="en-US" dirty="0">
                <a:sym typeface="Wingdings" panose="05000000000000000000" pitchFamily="2" charset="2"/>
              </a:rPr>
              <a:t>, for example, starting annually, for early detection and replacement of defective instruments.”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AF32A0F-B351-48D4-9C99-D57F6BC77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4" y="324264"/>
            <a:ext cx="2501836" cy="1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4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for which the MSL doesn’t necessarily correspond to the MSL. (i.e. as the “0-calibration” point is different)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BC6781-0B8F-4680-A628-DEDE57B7CB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95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C79B-65F3-4A05-B8F9-948825B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25D7-839F-489C-96D4-185BB32A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4837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2935555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other, [altitude])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32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7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</a:t>
            </a:r>
            <a:r>
              <a:rPr lang="en-US" dirty="0">
                <a:hlinkClick r:id="rId2"/>
              </a:rPr>
              <a:t>Multi or Reference comparison</a:t>
            </a:r>
            <a:r>
              <a:rPr lang="en-US" dirty="0"/>
              <a:t>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5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080A939-7D67-48E2-B4BD-3549782011FE}"/>
              </a:ext>
            </a:extLst>
          </p:cNvPr>
          <p:cNvSpPr/>
          <p:nvPr/>
        </p:nvSpPr>
        <p:spPr>
          <a:xfrm>
            <a:off x="7484918" y="1027906"/>
            <a:ext cx="2490354" cy="1325563"/>
          </a:xfrm>
          <a:prstGeom prst="cloudCallout">
            <a:avLst>
              <a:gd name="adj1" fmla="val -45528"/>
              <a:gd name="adj2" fmla="val 87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Might cause trouble for an algorithm.</a:t>
            </a:r>
          </a:p>
        </p:txBody>
      </p:sp>
    </p:spTree>
    <p:extLst>
      <p:ext uri="{BB962C8B-B14F-4D97-AF65-F5344CB8AC3E}">
        <p14:creationId xmlns:p14="http://schemas.microsoft.com/office/powerpoint/2010/main" val="958037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213855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 tryout on the algorithm that can detect drifts?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Assessment</a:t>
            </a:r>
          </a:p>
          <a:p>
            <a:r>
              <a:rPr lang="en-US" dirty="0"/>
              <a:t>Analysis on the seasonality pattern:</a:t>
            </a:r>
          </a:p>
          <a:p>
            <a:pPr lvl="1"/>
            <a:r>
              <a:rPr lang="en-US" dirty="0"/>
              <a:t>Specific frequency (i.e. yearly) or multiple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422465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746C-819C-4C64-A760-4180277B0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118" cy="4351338"/>
          </a:xfrm>
        </p:spPr>
        <p:txBody>
          <a:bodyPr/>
          <a:lstStyle/>
          <a:p>
            <a:r>
              <a:rPr lang="en-US" dirty="0"/>
              <a:t>Key findings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All</a:t>
            </a:r>
            <a:r>
              <a:rPr lang="en-US" dirty="0"/>
              <a:t> barometers exhibit higher air-pressure variance during non-summer (cf. </a:t>
            </a:r>
            <a:r>
              <a:rPr lang="en-US" dirty="0">
                <a:hlinkClick r:id="rId4"/>
              </a:rPr>
              <a:t>all data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Most probably a real effect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Some</a:t>
            </a:r>
            <a:r>
              <a:rPr lang="en-US" dirty="0"/>
              <a:t> barometers exhibit seasonality effect when subtracted from the reference series</a:t>
            </a:r>
          </a:p>
          <a:p>
            <a:pPr lvl="2"/>
            <a:r>
              <a:rPr lang="en-US" dirty="0"/>
              <a:t>Cause?</a:t>
            </a:r>
          </a:p>
          <a:p>
            <a:pPr lvl="3"/>
            <a:r>
              <a:rPr lang="en-US" dirty="0"/>
              <a:t>Temperature effect?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139468-C521-4351-BEC5-89DB7A35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1505888"/>
            <a:ext cx="2160000" cy="23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E921C3-CB03-4EB9-86E6-D68FFE90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4001294"/>
            <a:ext cx="2160000" cy="236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6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sampling intervals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F22E23-5786-43FB-925C-0C0EADF243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05934D3-9FD9-4B8D-8EE7-B71D01F8AA88}"/>
              </a:ext>
            </a:extLst>
          </p:cNvPr>
          <p:cNvSpPr/>
          <p:nvPr/>
        </p:nvSpPr>
        <p:spPr>
          <a:xfrm>
            <a:off x="8211466" y="271607"/>
            <a:ext cx="3810815" cy="1671493"/>
          </a:xfrm>
          <a:prstGeom prst="cloudCallout">
            <a:avLst>
              <a:gd name="adj1" fmla="val -37135"/>
              <a:gd name="adj2" fmla="val 8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high variance in function of timestamp is because in this period there are lots of barometers that operate on 24h basis instead of 12h basis.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32523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Linear</a:t>
            </a:r>
          </a:p>
          <a:p>
            <a:r>
              <a:rPr lang="en-US" dirty="0"/>
              <a:t>Best ARIMA</a:t>
            </a:r>
          </a:p>
          <a:p>
            <a:r>
              <a:rPr lang="en-US" dirty="0"/>
              <a:t>Fixed AR(1)</a:t>
            </a:r>
          </a:p>
          <a:p>
            <a:r>
              <a:rPr lang="en-US" dirty="0"/>
              <a:t>Importance of reference data</a:t>
            </a:r>
          </a:p>
          <a:p>
            <a:r>
              <a:rPr lang="en-US" dirty="0"/>
              <a:t>Drift significance calculation</a:t>
            </a:r>
          </a:p>
        </p:txBody>
      </p:sp>
    </p:spTree>
    <p:extLst>
      <p:ext uri="{BB962C8B-B14F-4D97-AF65-F5344CB8AC3E}">
        <p14:creationId xmlns:p14="http://schemas.microsoft.com/office/powerpoint/2010/main" val="11372699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53B9-903A-4321-BB8B-03EA769E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air pressure models for drift detection are based on differences with 1 or more reference series.</a:t>
            </a:r>
          </a:p>
        </p:txBody>
      </p:sp>
    </p:spTree>
    <p:extLst>
      <p:ext uri="{BB962C8B-B14F-4D97-AF65-F5344CB8AC3E}">
        <p14:creationId xmlns:p14="http://schemas.microsoft.com/office/powerpoint/2010/main" val="3942445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Simple linear model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92308C-FBE2-4744-ABB5-83704BCB68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Main problem: 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causes very biased p-values.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blipFill>
                <a:blip r:embed="rId6"/>
                <a:stretch>
                  <a:fillRect l="-302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682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3858</TotalTime>
  <Words>4155</Words>
  <Application>Microsoft Office PowerPoint</Application>
  <PresentationFormat>Widescreen</PresentationFormat>
  <Paragraphs>529</Paragraphs>
  <Slides>117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Sprint 9</vt:lpstr>
      <vt:lpstr>Agenda</vt:lpstr>
      <vt:lpstr>Seasonality analysis</vt:lpstr>
      <vt:lpstr>Seasonality analysis Full report</vt:lpstr>
      <vt:lpstr>Seasonality analysis Full report</vt:lpstr>
      <vt:lpstr>Air pressure sampling intervals Full report</vt:lpstr>
      <vt:lpstr>Air pressure models</vt:lpstr>
      <vt:lpstr>Air pressure models</vt:lpstr>
      <vt:lpstr>Air pressure models Simple linear model</vt:lpstr>
      <vt:lpstr>Air pressure models Best ARIMA model</vt:lpstr>
      <vt:lpstr>Air pressure models Fixed AR(1) = 0,9 model</vt:lpstr>
      <vt:lpstr>Importance of reference data (analysis 19) detect_drift(x) vs detect_drift(x, reference)</vt:lpstr>
      <vt:lpstr>Drift significance calculation</vt:lpstr>
      <vt:lpstr>detect_drifts(x, ref = KNMI)</vt:lpstr>
      <vt:lpstr>detect_drifts(x, ref = KNMI) v01 Full report</vt:lpstr>
      <vt:lpstr>detect_drifts(x, ref = KNMI) v01 Full report: AR(1) = 0,90 (left) vs AR(1) = 0,85 (right)</vt:lpstr>
      <vt:lpstr>Drift or seasonality?</vt:lpstr>
      <vt:lpstr>Early detection</vt:lpstr>
      <vt:lpstr>Unfortunate orange cases</vt:lpstr>
      <vt:lpstr>Next steps detect_drift()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Seasonality in timeseries? Cf. WMO-No. 8: Guide to Instruments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Next steps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298</cp:revision>
  <dcterms:created xsi:type="dcterms:W3CDTF">2020-02-18T22:25:12Z</dcterms:created>
  <dcterms:modified xsi:type="dcterms:W3CDTF">2020-11-03T22:45:25Z</dcterms:modified>
</cp:coreProperties>
</file>